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3" r:id="rId11"/>
    <p:sldId id="268" r:id="rId12"/>
    <p:sldId id="265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7E67-BFC4-427D-BEB9-0BD8155D71B3}" type="datetimeFigureOut">
              <a:rPr lang="en-US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B75B-C6F9-4D69-8888-56D9DD6830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2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8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75B-C6F9-4D69-8888-56D9DD6830D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73CF-6BF5-4504-9B1B-6617BCED9232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2999-A178-4449-A479-D1F47CE64DF4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343B-C3EC-42C9-B229-498510C986F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7893-7426-4EDD-A705-90E5448B329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34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3A27-690E-49F9-AD60-C2C28A61924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B04-7C5E-4C25-B036-8AA0B1243585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7FD-F495-4738-88E6-665E5CE29F76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0C11-7668-4D8C-8703-6CB042A3FA15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5893-36AA-4B2D-8E28-6D4DB5097414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A3B-CCF1-40B5-BBF9-286F179AC305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EDE-423C-4993-A362-856D07212A1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94F1-2C92-4A8E-B626-A7E7631F3EF6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524E-E763-4E08-A25B-BD726A2CBCFD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DC1-AEBA-4D68-9517-5BAECFEF656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14C1-C932-4D05-BCB4-477642BE8740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5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09D6-03D3-49F8-A43C-72A58FDBBBE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C573-D248-478B-B602-54F6398212EA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D9DAD6-74CE-46F0-A905-8ADD7FE859B8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May1615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122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Verdana" charset="0"/>
              </a:rPr>
              <a:t>Atrial Fibrillation Detection Device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33791"/>
            <a:ext cx="10667999" cy="149883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r>
              <a:rPr lang="en-US" sz="5600" b="1" dirty="0">
                <a:solidFill>
                  <a:schemeClr val="tx1"/>
                </a:solidFill>
                <a:latin typeface="Verdana" charset="0"/>
              </a:rPr>
              <a:t>Advisor: Mani Mina </a:t>
            </a:r>
          </a:p>
          <a:p>
            <a:pPr algn="ctr"/>
            <a:r>
              <a:rPr lang="en-US" sz="5600" b="1" dirty="0">
                <a:solidFill>
                  <a:schemeClr val="tx1"/>
                </a:solidFill>
                <a:latin typeface="Verdana" charset="0"/>
              </a:rPr>
              <a:t>Client: Dr. Rakshak Sarda </a:t>
            </a:r>
          </a:p>
          <a:p>
            <a:pPr algn="ctr"/>
            <a:r>
              <a:rPr lang="en-US" sz="5600" b="1" dirty="0">
                <a:solidFill>
                  <a:schemeClr val="tx1"/>
                </a:solidFill>
                <a:latin typeface="Verdana" charset="0"/>
              </a:rPr>
              <a:t>Contact: Benjamin </a:t>
            </a:r>
            <a:r>
              <a:rPr lang="en-US" sz="5600" b="1" dirty="0" err="1">
                <a:solidFill>
                  <a:schemeClr val="tx1"/>
                </a:solidFill>
                <a:latin typeface="Verdana" charset="0"/>
              </a:rPr>
              <a:t>Sjulson</a:t>
            </a:r>
            <a:r>
              <a:rPr lang="en-US" sz="5600" b="1" dirty="0">
                <a:solidFill>
                  <a:schemeClr val="tx1"/>
                </a:solidFill>
                <a:latin typeface="Verdana" charset="0"/>
              </a:rPr>
              <a:t> </a:t>
            </a:r>
            <a:endParaRPr lang="en-US" sz="4400" b="1" dirty="0" smtClean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b="1" dirty="0">
                <a:solidFill>
                  <a:srgbClr val="B7B7B7"/>
                </a:solidFill>
                <a:latin typeface="Verdana" charset="0"/>
              </a:rPr>
              <a:t/>
            </a:r>
            <a:br>
              <a:rPr lang="en-US" b="1" dirty="0">
                <a:solidFill>
                  <a:srgbClr val="B7B7B7"/>
                </a:solidFill>
                <a:latin typeface="Verdana" charset="0"/>
              </a:rPr>
            </a:br>
            <a:endParaRPr lang="en-US" b="1" dirty="0">
              <a:solidFill>
                <a:srgbClr val="B7B7B7"/>
              </a:solidFill>
              <a:latin typeface="Verdana" charset="0"/>
            </a:endParaRPr>
          </a:p>
          <a:p>
            <a:pPr algn="ctr"/>
            <a:endParaRPr lang="en-US" sz="4000" b="1" dirty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" y="3405175"/>
            <a:ext cx="10850336" cy="345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5600" b="1" dirty="0" smtClean="0">
                <a:solidFill>
                  <a:schemeClr val="tx1"/>
                </a:solidFill>
                <a:latin typeface="Verdana" charset="0"/>
              </a:rPr>
              <a:t>Group Members:</a:t>
            </a:r>
            <a:br>
              <a:rPr lang="en-US" sz="5600" b="1" dirty="0" smtClean="0">
                <a:solidFill>
                  <a:schemeClr val="tx1"/>
                </a:solidFill>
                <a:latin typeface="Verdana" charset="0"/>
              </a:rPr>
            </a:br>
            <a:endParaRPr lang="en-US" sz="5600" b="1" dirty="0" smtClean="0">
              <a:solidFill>
                <a:schemeClr val="tx1"/>
              </a:solidFill>
              <a:latin typeface="Verdana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Ian Abbott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Seth Rickard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Aaron </a:t>
            </a:r>
            <a:r>
              <a:rPr lang="en-US" sz="4800" b="1" dirty="0" err="1" smtClean="0">
                <a:solidFill>
                  <a:schemeClr val="tx1"/>
                </a:solidFill>
                <a:latin typeface="Verdana" charset="0"/>
              </a:rPr>
              <a:t>Melcer</a:t>
            </a:r>
            <a:endParaRPr lang="en-US" sz="4800" b="1" dirty="0" smtClean="0">
              <a:solidFill>
                <a:schemeClr val="tx1"/>
              </a:solidFill>
              <a:latin typeface="Verdana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charset="0"/>
              </a:rPr>
              <a:t>Keegan </a:t>
            </a:r>
            <a:r>
              <a:rPr lang="en-US" sz="4800" b="1" dirty="0" err="1" smtClean="0">
                <a:solidFill>
                  <a:schemeClr val="tx1"/>
                </a:solidFill>
                <a:latin typeface="Verdana" charset="0"/>
              </a:rPr>
              <a:t>Mumma</a:t>
            </a:r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charset="0"/>
              </a:rPr>
              <a:t>Nicholas </a:t>
            </a:r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Dubois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Verdana" charset="0"/>
              </a:rPr>
              <a:t>Donathan</a:t>
            </a:r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 Morgan</a:t>
            </a:r>
          </a:p>
          <a:p>
            <a:pPr algn="ctr"/>
            <a:endParaRPr lang="en-US" sz="4800" b="1" dirty="0" smtClean="0">
              <a:solidFill>
                <a:schemeClr val="tx1"/>
              </a:solidFill>
              <a:latin typeface="Verdana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 algn="ctr"/>
            <a:endParaRPr lang="en-US" sz="4000" b="1" dirty="0" smtClean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b="1" dirty="0" smtClean="0">
                <a:solidFill>
                  <a:srgbClr val="B7B7B7"/>
                </a:solidFill>
                <a:latin typeface="Verdana" charset="0"/>
              </a:rPr>
              <a:t/>
            </a:r>
            <a:br>
              <a:rPr lang="en-US" b="1" dirty="0" smtClean="0">
                <a:solidFill>
                  <a:srgbClr val="B7B7B7"/>
                </a:solidFill>
                <a:latin typeface="Verdana" charset="0"/>
              </a:rPr>
            </a:br>
            <a:endParaRPr lang="en-US" b="1" dirty="0" smtClean="0">
              <a:solidFill>
                <a:srgbClr val="B7B7B7"/>
              </a:solidFill>
              <a:latin typeface="Verdana" charset="0"/>
            </a:endParaRPr>
          </a:p>
          <a:p>
            <a:pPr algn="ctr"/>
            <a:endParaRPr lang="en-US" sz="4000" b="1" dirty="0" smtClean="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" y="6243145"/>
            <a:ext cx="2128344" cy="614855"/>
          </a:xfrm>
        </p:spPr>
        <p:txBody>
          <a:bodyPr/>
          <a:lstStyle/>
          <a:p>
            <a:r>
              <a:rPr lang="en-US" sz="2400" b="1" dirty="0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54" y="189187"/>
            <a:ext cx="7491573" cy="647868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434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pic>
        <p:nvPicPr>
          <p:cNvPr id="3074" name="Picture 2" descr="https://lh3.googleusercontent.com/8xvijNgIeVmSnyjJu5IgL09u5cghPLMRauhPPSZOH5oQhvGhSc2_wFPXI6muZFKZtiDtm34hON2Cd6-LEnyHH2E9VTXKJohpG54hjvp0J-2ppG-LiARlAlSOw1ZgP7IeW5TH9fB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76" y="2305298"/>
            <a:ext cx="7782158" cy="33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53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Acceptance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physical device will be thoroughly tested by providing a functional equivalent of an </a:t>
            </a:r>
            <a:r>
              <a:rPr lang="en-US" dirty="0" err="1" smtClean="0"/>
              <a:t>Afib</a:t>
            </a:r>
            <a:r>
              <a:rPr lang="en-US" dirty="0" smtClean="0"/>
              <a:t> Heart Rate signal</a:t>
            </a:r>
            <a:endParaRPr lang="en-US" dirty="0"/>
          </a:p>
          <a:p>
            <a:r>
              <a:rPr lang="en-US" dirty="0" smtClean="0"/>
              <a:t>Software can be tested with </a:t>
            </a:r>
            <a:r>
              <a:rPr lang="en-US" dirty="0" err="1" smtClean="0"/>
              <a:t>j</a:t>
            </a:r>
            <a:r>
              <a:rPr lang="en-US" dirty="0" err="1"/>
              <a:t>U</a:t>
            </a:r>
            <a:r>
              <a:rPr lang="en-US" dirty="0" err="1" smtClean="0"/>
              <a:t>nit</a:t>
            </a:r>
            <a:r>
              <a:rPr lang="en-US" dirty="0" smtClean="0"/>
              <a:t> tests and Android framework testing</a:t>
            </a:r>
            <a:endParaRPr lang="en-US" dirty="0"/>
          </a:p>
          <a:p>
            <a:r>
              <a:rPr lang="en-US" dirty="0" smtClean="0"/>
              <a:t>Bluetooth can be stubbed out to confirm that the application is working</a:t>
            </a:r>
            <a:endParaRPr lang="en-US" dirty="0"/>
          </a:p>
          <a:p>
            <a:r>
              <a:rPr lang="en-US" dirty="0" smtClean="0"/>
              <a:t>Real world testing would begin once the above three testing phases are complete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368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Creating a reliable connection between the amplification circuit and the </a:t>
            </a:r>
            <a:r>
              <a:rPr lang="en-US" dirty="0" smtClean="0"/>
              <a:t>subject</a:t>
            </a:r>
            <a:endParaRPr lang="en-US" dirty="0"/>
          </a:p>
          <a:p>
            <a:pPr fontAlgn="base"/>
            <a:r>
              <a:rPr lang="en-US" dirty="0" smtClean="0"/>
              <a:t>Integrating </a:t>
            </a:r>
            <a:r>
              <a:rPr lang="en-US" dirty="0"/>
              <a:t>the amplification circuit </a:t>
            </a:r>
            <a:r>
              <a:rPr lang="en-US" dirty="0" smtClean="0"/>
              <a:t>with the MCU</a:t>
            </a:r>
          </a:p>
          <a:p>
            <a:pPr fontAlgn="base"/>
            <a:r>
              <a:rPr lang="en-US" dirty="0" smtClean="0"/>
              <a:t>Integrating the MCU with the Bluetooth controller</a:t>
            </a:r>
            <a:endParaRPr lang="en-US" dirty="0"/>
          </a:p>
          <a:p>
            <a:pPr fontAlgn="base"/>
            <a:r>
              <a:rPr lang="en-US" dirty="0"/>
              <a:t>Establishing a </a:t>
            </a:r>
            <a:r>
              <a:rPr lang="en-US" dirty="0" smtClean="0"/>
              <a:t>Bluetooth </a:t>
            </a:r>
            <a:r>
              <a:rPr lang="en-US" dirty="0"/>
              <a:t>connection between the hardware and the Android </a:t>
            </a:r>
            <a:r>
              <a:rPr lang="en-US" dirty="0" smtClean="0"/>
              <a:t>application</a:t>
            </a:r>
            <a:endParaRPr lang="en-US" dirty="0"/>
          </a:p>
          <a:p>
            <a:pPr fontAlgn="base"/>
            <a:r>
              <a:rPr lang="en-US" dirty="0"/>
              <a:t>Transmitting the heart waveform efficiently to the application</a:t>
            </a:r>
          </a:p>
          <a:p>
            <a:r>
              <a:rPr lang="en-US" dirty="0" smtClean="0"/>
              <a:t>Ensuring testing reflects functionality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70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H</a:t>
            </a:r>
            <a:r>
              <a:rPr lang="en-US" dirty="0" smtClean="0"/>
              <a:t>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Microcontroller to Begin Prototyping</a:t>
            </a:r>
          </a:p>
          <a:p>
            <a:r>
              <a:rPr lang="en-US" dirty="0" smtClean="0"/>
              <a:t>Settled on Bluetooth Transmitter</a:t>
            </a:r>
          </a:p>
          <a:p>
            <a:r>
              <a:rPr lang="en-US" dirty="0" smtClean="0"/>
              <a:t>Working Theoretical Detection Circuit Model</a:t>
            </a:r>
          </a:p>
          <a:p>
            <a:r>
              <a:rPr lang="en-US" dirty="0" smtClean="0"/>
              <a:t>Overall Solution Design</a:t>
            </a:r>
          </a:p>
          <a:p>
            <a:r>
              <a:rPr lang="en-US" dirty="0" smtClean="0"/>
              <a:t>Basis for Detection Circuit Prototype</a:t>
            </a:r>
          </a:p>
          <a:p>
            <a:r>
              <a:rPr lang="en-US" dirty="0"/>
              <a:t>Functional Android Application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892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Functional Detection Circuit Prototype</a:t>
            </a:r>
            <a:endParaRPr lang="en-US" dirty="0"/>
          </a:p>
          <a:p>
            <a:r>
              <a:rPr lang="en-US" dirty="0"/>
              <a:t>Battery Power Circuit Finalization</a:t>
            </a:r>
          </a:p>
          <a:p>
            <a:r>
              <a:rPr lang="en-US" dirty="0"/>
              <a:t>Android App Alpha</a:t>
            </a:r>
          </a:p>
          <a:p>
            <a:r>
              <a:rPr lang="en-US" dirty="0"/>
              <a:t>Program the MCU to Connect with Bluetooth</a:t>
            </a:r>
          </a:p>
          <a:p>
            <a:r>
              <a:rPr lang="en-US" dirty="0"/>
              <a:t>Connect Bluetooth with Smartphone</a:t>
            </a:r>
          </a:p>
          <a:p>
            <a:r>
              <a:rPr lang="en-US" dirty="0"/>
              <a:t>Integrate Detection Circuit with MCU and Bluetooth</a:t>
            </a:r>
          </a:p>
          <a:p>
            <a:r>
              <a:rPr lang="en-US" dirty="0"/>
              <a:t>Data Storage in App</a:t>
            </a:r>
          </a:p>
          <a:p>
            <a:r>
              <a:rPr lang="en-US" dirty="0"/>
              <a:t>Android App Beta</a:t>
            </a:r>
          </a:p>
          <a:p>
            <a:r>
              <a:rPr lang="en-US" dirty="0"/>
              <a:t>Pass Acceptance Testing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317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004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Atrial Fibrillation?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entury Gothic" charset="0"/>
              </a:rPr>
              <a:t>Irregular and often rapid heart rate that can increase the risk of stroke, heart failure and other heart-related complications.</a:t>
            </a:r>
            <a:endParaRPr lang="en-US" dirty="0"/>
          </a:p>
          <a:p>
            <a:r>
              <a:rPr lang="en-US" dirty="0"/>
              <a:t>Over 33.5 million people in the world have been diagnosed with Atrial Fibrillation</a:t>
            </a:r>
          </a:p>
          <a:p>
            <a:r>
              <a:rPr lang="en-US" dirty="0"/>
              <a:t>Symptoms include:</a:t>
            </a:r>
          </a:p>
          <a:p>
            <a:pPr lvl="1"/>
            <a:r>
              <a:rPr lang="en-US" dirty="0"/>
              <a:t>General fatigue</a:t>
            </a:r>
          </a:p>
          <a:p>
            <a:pPr lvl="1"/>
            <a:r>
              <a:rPr lang="en-US" dirty="0"/>
              <a:t>Rapid and Irregular Heartbeat</a:t>
            </a:r>
          </a:p>
          <a:p>
            <a:pPr lvl="1"/>
            <a:r>
              <a:rPr lang="en-US" dirty="0"/>
              <a:t>Fluttering or “Thumping” in the Chest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Weakness</a:t>
            </a:r>
          </a:p>
          <a:p>
            <a:endParaRPr lang="en-US" dirty="0"/>
          </a:p>
        </p:txBody>
      </p:sp>
      <p:pic>
        <p:nvPicPr>
          <p:cNvPr id="1026" name="Picture 2" descr="http://img.webmd.com/dtmcms/live/webmd/consumer_assets/site_images/articles/health_tools/atrial_fibrillation_slideshow/webmd_rf_photo_of_atrial_fibril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40" y="3204771"/>
            <a:ext cx="5135336" cy="34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21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income </a:t>
            </a:r>
            <a:r>
              <a:rPr lang="en-US" dirty="0" smtClean="0"/>
              <a:t>areas </a:t>
            </a:r>
            <a:r>
              <a:rPr lang="en-US" dirty="0"/>
              <a:t>of the world</a:t>
            </a:r>
          </a:p>
          <a:p>
            <a:r>
              <a:rPr lang="en-US" dirty="0"/>
              <a:t>Little to no </a:t>
            </a:r>
            <a:r>
              <a:rPr lang="en-US" dirty="0" smtClean="0"/>
              <a:t>access </a:t>
            </a:r>
            <a:r>
              <a:rPr lang="en-US" dirty="0"/>
              <a:t>to professional medical </a:t>
            </a:r>
            <a:r>
              <a:rPr lang="en-US" dirty="0" smtClean="0"/>
              <a:t>equipment</a:t>
            </a:r>
            <a:endParaRPr lang="en-US" dirty="0"/>
          </a:p>
          <a:p>
            <a:r>
              <a:rPr lang="en-US" dirty="0"/>
              <a:t>Largescale use of android based smartphones</a:t>
            </a:r>
          </a:p>
          <a:p>
            <a:r>
              <a:rPr lang="en-US" dirty="0"/>
              <a:t>India is </a:t>
            </a:r>
            <a:r>
              <a:rPr lang="en-US" dirty="0" smtClean="0"/>
              <a:t>the </a:t>
            </a:r>
            <a:r>
              <a:rPr lang="en-US" dirty="0"/>
              <a:t>3rd largest smartphone market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world</a:t>
            </a:r>
            <a:endParaRPr lang="en-US" dirty="0"/>
          </a:p>
          <a:p>
            <a:pPr lvl="1"/>
            <a:r>
              <a:rPr lang="en-US" dirty="0"/>
              <a:t>Projected to reach 314 million mobile internet users by 2017</a:t>
            </a:r>
          </a:p>
          <a:p>
            <a:pPr lvl="1"/>
            <a:r>
              <a:rPr lang="en-US" dirty="0"/>
              <a:t>Consumer electronics outnumber commercial </a:t>
            </a:r>
            <a:r>
              <a:rPr lang="en-US" dirty="0" smtClean="0"/>
              <a:t>medical solutions</a:t>
            </a:r>
          </a:p>
          <a:p>
            <a:r>
              <a:rPr lang="en-US" dirty="0" smtClean="0"/>
              <a:t>Intended to be distributed by doctors diagnosing heart problems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4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</a:t>
            </a:r>
            <a:r>
              <a:rPr lang="en-US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</a:t>
            </a:r>
            <a:r>
              <a:rPr lang="en-US" dirty="0" smtClean="0"/>
              <a:t>cost </a:t>
            </a:r>
            <a:r>
              <a:rPr lang="en-US" dirty="0"/>
              <a:t>ECG monitor</a:t>
            </a:r>
          </a:p>
          <a:p>
            <a:r>
              <a:rPr lang="en-US" dirty="0"/>
              <a:t>Android companion application </a:t>
            </a:r>
          </a:p>
          <a:p>
            <a:r>
              <a:rPr lang="en-US" dirty="0"/>
              <a:t>Low power MCU</a:t>
            </a:r>
          </a:p>
          <a:p>
            <a:r>
              <a:rPr lang="en-US" dirty="0"/>
              <a:t>Low power Bluetooth connection 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Algorithm to detect Atrial Fibrillation 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61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Low Power – Can last a day on battery power</a:t>
            </a:r>
            <a:endParaRPr lang="en-US" dirty="0"/>
          </a:p>
          <a:p>
            <a:r>
              <a:rPr lang="en-US" dirty="0"/>
              <a:t>Rechargeable – Using commonly available charger</a:t>
            </a:r>
          </a:p>
          <a:p>
            <a:r>
              <a:rPr lang="en-US" dirty="0"/>
              <a:t>Safety Circuit </a:t>
            </a:r>
            <a:r>
              <a:rPr lang="en-US" dirty="0">
                <a:latin typeface="Century Gothic" charset="0"/>
              </a:rPr>
              <a:t>–</a:t>
            </a:r>
            <a:r>
              <a:rPr lang="en-US" dirty="0"/>
              <a:t> Protect user/circuitry from shock</a:t>
            </a:r>
          </a:p>
          <a:p>
            <a:r>
              <a:rPr lang="en-US" dirty="0"/>
              <a:t>Long Lifespan – Durable components</a:t>
            </a:r>
          </a:p>
          <a:p>
            <a:r>
              <a:rPr lang="en-US" dirty="0"/>
              <a:t>Bluetooth Connection</a:t>
            </a:r>
          </a:p>
          <a:p>
            <a:r>
              <a:rPr lang="en-US" dirty="0"/>
              <a:t>Display ECG Output</a:t>
            </a:r>
          </a:p>
          <a:p>
            <a:r>
              <a:rPr lang="en-US" dirty="0"/>
              <a:t>Detect Atrial Fibrillation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0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 Wearable</a:t>
            </a:r>
          </a:p>
          <a:p>
            <a:pPr lvl="1"/>
            <a:r>
              <a:rPr lang="en-US" dirty="0" smtClean="0"/>
              <a:t>Light weight</a:t>
            </a:r>
          </a:p>
          <a:p>
            <a:pPr lvl="1"/>
            <a:r>
              <a:rPr lang="en-US" dirty="0" smtClean="0"/>
              <a:t>Small form factor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Durable</a:t>
            </a:r>
          </a:p>
          <a:p>
            <a:pPr lvl="1"/>
            <a:r>
              <a:rPr lang="en-US" dirty="0" smtClean="0"/>
              <a:t>Protective enclosure for circuitry</a:t>
            </a:r>
          </a:p>
          <a:p>
            <a:r>
              <a:rPr lang="en-US" dirty="0" smtClean="0"/>
              <a:t>Intuitive</a:t>
            </a:r>
          </a:p>
          <a:p>
            <a:pPr lvl="1"/>
            <a:r>
              <a:rPr lang="en-US" dirty="0" smtClean="0"/>
              <a:t>Simple UI/UX</a:t>
            </a:r>
          </a:p>
          <a:p>
            <a:pPr lvl="1"/>
            <a:r>
              <a:rPr lang="en-US" dirty="0" smtClean="0"/>
              <a:t>Easily localizable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64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939" y="1642078"/>
            <a:ext cx="4516253" cy="4195481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evice components must be of low cost</a:t>
            </a:r>
          </a:p>
          <a:p>
            <a:r>
              <a:rPr lang="en-US" dirty="0" smtClean="0"/>
              <a:t>The android application can be distributed freely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63002"/>
              </p:ext>
            </p:extLst>
          </p:nvPr>
        </p:nvGraphicFramePr>
        <p:xfrm>
          <a:off x="946636" y="1642078"/>
          <a:ext cx="4807778" cy="446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r>
                        <a:rPr lang="en-US" baseline="0" dirty="0" smtClean="0"/>
                        <a:t> (MSP430)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 </a:t>
                      </a:r>
                      <a:r>
                        <a:rPr lang="en-US" dirty="0" err="1" smtClean="0"/>
                        <a:t>Tx</a:t>
                      </a:r>
                      <a:r>
                        <a:rPr lang="en-US" dirty="0" smtClean="0"/>
                        <a:t> Controller (cc2560)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Instrumentation Amplifier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AD620)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Amplifiers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Resistors</a:t>
                      </a:r>
                      <a:r>
                        <a:rPr lang="en-US" baseline="0" dirty="0" smtClean="0"/>
                        <a:t>/Capacitors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Li-Ion 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Charging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$49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pic>
        <p:nvPicPr>
          <p:cNvPr id="1026" name="Picture 2" descr="https://lh5.googleusercontent.com/9JjKJInNa_RPaIonmCHR27lQDr6PtzA5bWa5MHjnQMHmtt9WyGE5upQCIRuv4-z8p4AVCm7iyujqMU9UPAyGDvIU4vzOPdnZrbo2cxDqmPyYNSLKLArllz3e82cNzFX-w4Cb1BJ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9" y="1715093"/>
            <a:ext cx="43596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23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pic>
        <p:nvPicPr>
          <p:cNvPr id="2050" name="Picture 2" descr="https://lh4.googleusercontent.com/qdf20hnheGgi1Zj_rZTN2pRD5BIfz7mks2B9qPzt8YiKkFtAZRERQGcRcqDGn8D72QKx7xeDSzi4nd08BRYClxCH258MYw8xENzmYzgB30WYkPcAmG8RSBavgf8KtupUV4NsP6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65" y="1701905"/>
            <a:ext cx="60402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2" y="6243145"/>
            <a:ext cx="2128344" cy="614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May1615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12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</TotalTime>
  <Words>482</Words>
  <Application>Microsoft Office PowerPoint</Application>
  <PresentationFormat>Widescreen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Atrial Fibrillation Detection Device</vt:lpstr>
      <vt:lpstr>What is Atrial Fibrillation?</vt:lpstr>
      <vt:lpstr>Intended Users</vt:lpstr>
      <vt:lpstr>Our Solution</vt:lpstr>
      <vt:lpstr>Functional Requirements</vt:lpstr>
      <vt:lpstr>Nonfunctional Requirements</vt:lpstr>
      <vt:lpstr>Cost</vt:lpstr>
      <vt:lpstr>System Description</vt:lpstr>
      <vt:lpstr>System Description</vt:lpstr>
      <vt:lpstr>PowerPoint Presentation</vt:lpstr>
      <vt:lpstr>System Description</vt:lpstr>
      <vt:lpstr>Validation Acceptance Test</vt:lpstr>
      <vt:lpstr>Challenges</vt:lpstr>
      <vt:lpstr>What We Have</vt:lpstr>
      <vt:lpstr>Milestones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Nicholas</cp:lastModifiedBy>
  <cp:revision>42</cp:revision>
  <dcterms:created xsi:type="dcterms:W3CDTF">2012-07-27T01:16:44Z</dcterms:created>
  <dcterms:modified xsi:type="dcterms:W3CDTF">2015-12-07T21:42:40Z</dcterms:modified>
</cp:coreProperties>
</file>